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72" r:id="rId10"/>
    <p:sldId id="273" r:id="rId11"/>
    <p:sldId id="279" r:id="rId12"/>
    <p:sldId id="274" r:id="rId13"/>
    <p:sldId id="275" r:id="rId14"/>
    <p:sldId id="271" r:id="rId15"/>
    <p:sldId id="277" r:id="rId16"/>
    <p:sldId id="280" r:id="rId17"/>
    <p:sldId id="270" r:id="rId18"/>
    <p:sldId id="265" r:id="rId19"/>
    <p:sldId id="26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247"/>
  </p:normalViewPr>
  <p:slideViewPr>
    <p:cSldViewPr snapToGrid="0">
      <p:cViewPr varScale="1">
        <p:scale>
          <a:sx n="120" d="100"/>
          <a:sy n="120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mala Shravani Dodda" userId="S::doddav@purdue.edu::5450675c-c11e-493c-b4d0-72cf7155f3cb" providerId="AD" clId="Web-{45EBA87C-C853-82D1-03FC-028006B13D75}"/>
    <pc:docChg chg="mod">
      <pc:chgData name="Vimala Shravani Dodda" userId="S::doddav@purdue.edu::5450675c-c11e-493c-b4d0-72cf7155f3cb" providerId="AD" clId="Web-{45EBA87C-C853-82D1-03FC-028006B13D75}" dt="2024-12-07T22:52:34.386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1FDDF-E26D-514B-BCDB-CA56EE175F87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439FA-22A7-6D4F-8C85-A95495FA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to speak:</a:t>
            </a:r>
          </a:p>
          <a:p>
            <a:pPr rtl="0">
              <a:buFont typeface="+mj-lt"/>
              <a:buAutoNum type="arabicPeriod"/>
            </a:pPr>
            <a:r>
              <a:rPr lang="en-US" b="1" dirty="0" err="1"/>
              <a:t>Superhost</a:t>
            </a:r>
            <a:r>
              <a:rPr lang="en-US" b="1" dirty="0"/>
              <a:t> Evaluation</a:t>
            </a:r>
            <a:r>
              <a:rPr lang="en-US" dirty="0"/>
              <a:t>: Data on Airbnb’s </a:t>
            </a:r>
            <a:r>
              <a:rPr lang="en-US" dirty="0" err="1"/>
              <a:t>Superhost</a:t>
            </a:r>
            <a:r>
              <a:rPr lang="en-US" dirty="0"/>
              <a:t> certification, evaluated quarterly based on host quality criteria.</a:t>
            </a:r>
          </a:p>
          <a:p>
            <a:pPr rtl="0">
              <a:buFont typeface="+mj-lt"/>
              <a:buAutoNum type="arabicPeriod"/>
            </a:pPr>
            <a:r>
              <a:rPr lang="en-US" b="1" dirty="0"/>
              <a:t>Temporal Scope</a:t>
            </a:r>
            <a:r>
              <a:rPr lang="en-US" dirty="0"/>
              <a:t>: Covers eight evaluation periods from 2016 to 2018, each representing an active listing.</a:t>
            </a:r>
          </a:p>
          <a:p>
            <a:pPr rtl="0">
              <a:buFont typeface="+mj-lt"/>
              <a:buAutoNum type="arabicPeriod"/>
            </a:pPr>
            <a:r>
              <a:rPr lang="en-US" b="1" dirty="0"/>
              <a:t>Host and Property Metrics</a:t>
            </a:r>
            <a:r>
              <a:rPr lang="en-US" dirty="0"/>
              <a:t>: Tracks </a:t>
            </a:r>
            <a:r>
              <a:rPr lang="en-US" dirty="0" err="1"/>
              <a:t>Superhost</a:t>
            </a:r>
            <a:r>
              <a:rPr lang="en-US" dirty="0"/>
              <a:t> status, ratings, reviews, bookings, and availability.</a:t>
            </a:r>
          </a:p>
          <a:p>
            <a:pPr rtl="0">
              <a:buFont typeface="+mj-lt"/>
              <a:buAutoNum type="arabicPeriod"/>
            </a:pPr>
            <a:r>
              <a:rPr lang="en-US" b="1" dirty="0"/>
              <a:t>Demographics and Geography</a:t>
            </a:r>
            <a:r>
              <a:rPr lang="en-US" dirty="0"/>
              <a:t>: Includes location (city, ZIP code, census tract) and demographic data.</a:t>
            </a:r>
          </a:p>
          <a:p>
            <a:pPr rtl="0">
              <a:buFont typeface="+mj-lt"/>
              <a:buAutoNum type="arabicPeriod"/>
            </a:pPr>
            <a:r>
              <a:rPr lang="en-US" b="1" dirty="0"/>
              <a:t>Pricing and Revenue</a:t>
            </a:r>
            <a:r>
              <a:rPr lang="en-US" dirty="0"/>
              <a:t>: Features nightly rates, revenue, occupancy, and pricing variance by tract.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39FA-22A7-6D4F-8C85-A95495FA7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9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39FA-22A7-6D4F-8C85-A95495FA76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39FA-22A7-6D4F-8C85-A95495FA76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7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439FA-22A7-6D4F-8C85-A95495FA76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6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3658-820C-F121-211F-6E5DF5B41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2163E-9852-CCD1-4BDE-0EA1F5F58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CFD33-E0A8-E7D8-3A79-F291C9FA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49F9-6A97-633F-7687-7B7B5F73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9ABE5-CFC6-D813-62F5-D579AD47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99A0-62A0-CD49-D584-0D8F7D88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B3591-ABA3-2CDA-A235-D41288130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DD2C-30EF-6DEB-9734-F3249A05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8905F-6D39-5DA1-44C3-73E2A702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8D105-84EB-CC76-8CAB-60F7ED59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0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8891FC-6C65-E6DE-1589-267F10D0C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2B433-9214-5B30-EE26-EB5A6E017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159CB-3C9D-B4CC-3052-1B6424BB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F4D67-9898-4869-9B3A-83B05EBBA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FB8E2-C1A3-B7AE-F6C8-031A2FF5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2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FC886-B81A-A16C-4BBD-C2544388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40DFD-0209-D873-7377-2501FE4B4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86AB4-0A22-19FD-2171-3C197510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8A992-22D8-FA04-6921-6864720B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F1E9-9057-C9CB-C459-D891DB3D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1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14BF-DB66-ADB1-278C-D75B2C9A3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71453-B235-D249-7066-E8DC2B5E9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81691-979B-D7EE-9A5E-AA0FB2343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31C95-AC9B-8E0B-B607-0145081A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1EBD-80C0-8C07-F6B9-EA58C9D5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0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DA9F-E6B4-63D7-1D2A-89B89DE9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1C18-D4A1-EE0B-244E-67BF3E12C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0DA9E4-72E7-08A0-67D6-5A271BEAC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98E5A-8699-4AFB-A8E1-704DF7040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9B14-164E-F973-14AE-CDA7EACA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D1CFB-69C8-258D-6F01-8A3804FD3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7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98C4-E0FC-87B5-F2E6-E0F944966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482B8-4D73-3E68-3DB0-C359AE325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0DF8C-CCFC-F865-2136-08AF5FF85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A7FA5-97B5-CDD4-DEA6-A60C89704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C9DE-1993-C5B9-CC11-B7CC265B84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1C612-1994-1301-7400-37ECFD2C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322373-A16D-7A7F-78C8-B1761404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E652A-AB2C-5F74-EC33-A03C0504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94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3126B-A8D0-418C-B9FB-F99CA32F3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A4335-F554-93A0-1EB7-6334BC491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C86C9-E08B-F3E5-731D-38037FEC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D2817-B242-F2E1-2553-FEF36874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5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9D8DC-3BE1-9922-51C8-422E796D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DDA7F-860C-0B53-F7B0-8BAAA42E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246E3-5A6B-A430-07FC-3C708BEA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89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8D8DF-0F68-F46A-1162-F4F10329A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47E1-4AAF-9FAF-4BAF-40647CD51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4E16B-25FE-34A7-C60E-51148F582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CC35F-1315-2F52-C3D6-EEE43C95E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64B69-32BD-83CA-022D-2CD36604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558EC-8582-2DA7-2E8B-1AC73B65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484E-9D3C-B450-24F5-47DC5F853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1F8A7-E69C-0397-40F7-9DF0D86CC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A16D1-2644-DDB0-D98B-F4A0937FB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15F71-C865-5031-2542-2AE283680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2D444-82EA-CB9A-5B54-DE2A89EA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15866-BEDD-AC27-21C7-657EDA43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8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8BAE8-B461-8030-D567-8BDADA77D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92DC5-781A-EA46-3898-F5681DB6E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3CD29-6F77-EE82-56BC-5819DA71B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CB612-CEEB-4A4C-998A-167D458D5661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59FF-455B-939A-F486-99314C112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B0CCE-DC01-B253-D5E9-D9C9EF5D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CF916-53FD-D34E-8021-0B5548697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6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06E07-C8A0-0383-74F2-C9000768D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13312"/>
            <a:ext cx="4038600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Airbnb Revenue </a:t>
            </a:r>
            <a:r>
              <a:rPr lang="en-US" sz="4400" dirty="0"/>
              <a:t>M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aximization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99AF5-54EF-6EAA-B729-F2BE812B97F7}"/>
              </a:ext>
            </a:extLst>
          </p:cNvPr>
          <p:cNvSpPr txBox="1"/>
          <p:nvPr/>
        </p:nvSpPr>
        <p:spPr>
          <a:xfrm>
            <a:off x="6095999" y="713313"/>
            <a:ext cx="5257801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By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Vandana Brahmasa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Ramya Chowdary Polineni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Vimala Shravani Dodda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676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9D7F21-90B6-8925-A3C9-84BC75D3C8BD}"/>
              </a:ext>
            </a:extLst>
          </p:cNvPr>
          <p:cNvSpPr txBox="1"/>
          <p:nvPr/>
        </p:nvSpPr>
        <p:spPr>
          <a:xfrm>
            <a:off x="659219" y="255181"/>
            <a:ext cx="888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Predicting Super host Status for the next evaluation period.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55AEF-FDF0-A27B-C954-5B4E8FCE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4" y="953089"/>
            <a:ext cx="5751989" cy="131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90257-EF75-B4EA-306C-AA776EA96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522" y="2445489"/>
            <a:ext cx="6928930" cy="3904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4BA1C-79B3-5A42-C65B-B0D28E85B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9" y="2654155"/>
            <a:ext cx="4132556" cy="32004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408C11-6BFA-BF6D-24D7-DBA232B8FC40}"/>
              </a:ext>
            </a:extLst>
          </p:cNvPr>
          <p:cNvSpPr txBox="1"/>
          <p:nvPr/>
        </p:nvSpPr>
        <p:spPr>
          <a:xfrm>
            <a:off x="6479658" y="953089"/>
            <a:ext cx="4950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Created classification models using </a:t>
            </a:r>
            <a:r>
              <a:rPr lang="en-US" sz="1600" dirty="0" err="1">
                <a:latin typeface="Century Gothic" panose="020B0502020202020204" pitchFamily="34" charset="0"/>
              </a:rPr>
              <a:t>LightGBM</a:t>
            </a:r>
            <a:r>
              <a:rPr lang="en-US" sz="1600" dirty="0">
                <a:latin typeface="Century Gothic" panose="020B0502020202020204" pitchFamily="34" charset="0"/>
              </a:rPr>
              <a:t>, Logistic Regression, Random Forest, </a:t>
            </a:r>
            <a:r>
              <a:rPr lang="en-US" sz="1600" dirty="0" err="1">
                <a:latin typeface="Century Gothic" panose="020B0502020202020204" pitchFamily="34" charset="0"/>
              </a:rPr>
              <a:t>XGBoost</a:t>
            </a:r>
            <a:r>
              <a:rPr lang="en-US" sz="1600" dirty="0">
                <a:latin typeface="Century Gothic" panose="020B0502020202020204" pitchFamily="34" charset="0"/>
              </a:rPr>
              <a:t> and selected </a:t>
            </a:r>
            <a:r>
              <a:rPr lang="en-US" sz="1600" dirty="0" err="1">
                <a:latin typeface="Century Gothic" panose="020B0502020202020204" pitchFamily="34" charset="0"/>
              </a:rPr>
              <a:t>LightGBM</a:t>
            </a:r>
            <a:r>
              <a:rPr lang="en-US" sz="1600" dirty="0">
                <a:latin typeface="Century Gothic" panose="020B0502020202020204" pitchFamily="34" charset="0"/>
              </a:rPr>
              <a:t> as best model because of it highest AUC-ROC score.</a:t>
            </a:r>
          </a:p>
        </p:txBody>
      </p:sp>
    </p:spTree>
    <p:extLst>
      <p:ext uri="{BB962C8B-B14F-4D97-AF65-F5344CB8AC3E}">
        <p14:creationId xmlns:p14="http://schemas.microsoft.com/office/powerpoint/2010/main" val="412140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85A1D2-50F8-7B26-9DEA-866F59F26420}"/>
              </a:ext>
            </a:extLst>
          </p:cNvPr>
          <p:cNvSpPr txBox="1"/>
          <p:nvPr/>
        </p:nvSpPr>
        <p:spPr>
          <a:xfrm>
            <a:off x="1084520" y="499730"/>
            <a:ext cx="5209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Interpretation of Models: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6A286-365D-9B5D-B01F-E0ABDAA493A7}"/>
              </a:ext>
            </a:extLst>
          </p:cNvPr>
          <p:cNvSpPr txBox="1"/>
          <p:nvPr/>
        </p:nvSpPr>
        <p:spPr>
          <a:xfrm>
            <a:off x="1084520" y="1105786"/>
            <a:ext cx="9983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b="1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 and </a:t>
            </a:r>
            <a:r>
              <a:rPr lang="en-US" b="1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CatBoost</a:t>
            </a:r>
            <a:r>
              <a:rPr lang="en-US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: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Achieve the best balance of high AUC-ROC and accuracy, making them reliable for predicting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status; their high AUC-ROC indicates better separation of hosts likely to gain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status.</a:t>
            </a:r>
          </a:p>
          <a:p>
            <a:pPr rtl="0"/>
            <a:r>
              <a:rPr lang="en-US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Random Forest: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Offers the highest precision and accuracy, minimizing false positives but slightly sacrificing recall.</a:t>
            </a:r>
          </a:p>
          <a:p>
            <a:pPr rtl="0"/>
            <a:r>
              <a:rPr lang="en-US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Logistic Regression:</a:t>
            </a:r>
          </a:p>
          <a:p>
            <a:pPr rtl="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Performs poorly, failing to capture complex relationships between features and the target variable, making it less robust compared to tree-based models.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1C168-C43C-556B-5131-98B754F72DFF}"/>
              </a:ext>
            </a:extLst>
          </p:cNvPr>
          <p:cNvSpPr txBox="1"/>
          <p:nvPr/>
        </p:nvSpPr>
        <p:spPr>
          <a:xfrm>
            <a:off x="1084520" y="3557143"/>
            <a:ext cx="4049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Robustness of the Results: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B14BD4-9C09-B72C-C01B-8777C8B63295}"/>
              </a:ext>
            </a:extLst>
          </p:cNvPr>
          <p:cNvSpPr txBox="1"/>
          <p:nvPr/>
        </p:nvSpPr>
        <p:spPr>
          <a:xfrm>
            <a:off x="1084520" y="4161842"/>
            <a:ext cx="96756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High AUC-ROC: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All models have an AUC-ROC above 0.92, indicating strong capability to distinguish between classes.</a:t>
            </a:r>
          </a:p>
          <a:p>
            <a:pPr rtl="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Consistent Accuracy: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Achieving over 96% accuracy, the models effectively classify the majority class.</a:t>
            </a:r>
          </a:p>
          <a:p>
            <a:pPr rtl="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Class Imbalance: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Likely imbalance skews predictions toward the majority class</a:t>
            </a:r>
          </a:p>
          <a:p>
            <a:pPr rtl="0">
              <a:buFont typeface="+mj-lt"/>
              <a:buAutoNum type="arabicPeriod"/>
            </a:pPr>
            <a:r>
              <a:rPr lang="en-US" sz="16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Tree-Based Models: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Random Forest, </a:t>
            </a:r>
            <a:r>
              <a:rPr lang="en-US" sz="16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, and </a:t>
            </a:r>
            <a:r>
              <a:rPr lang="en-US" sz="16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CatBoost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provide interpretable feature importance, offering actionable insights on factors influencing </a:t>
            </a:r>
            <a:r>
              <a:rPr lang="en-US" sz="16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status.</a:t>
            </a:r>
          </a:p>
          <a:p>
            <a:pPr rtl="0">
              <a:buFont typeface="+mj-lt"/>
              <a:buAutoNum type="arabicPeriod"/>
            </a:pPr>
            <a:endParaRPr lang="en-US" sz="16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rtl="0"/>
            <a:r>
              <a:rPr lang="en-US" sz="1600" b="1" dirty="0">
                <a:latin typeface="Century Gothic" panose="020B0502020202020204" pitchFamily="34" charset="0"/>
              </a:rPr>
              <a:t>Actionable Insights:</a:t>
            </a:r>
            <a:r>
              <a:rPr lang="en-US" sz="1600" dirty="0">
                <a:latin typeface="Century Gothic" panose="020B0502020202020204" pitchFamily="34" charset="0"/>
              </a:rPr>
              <a:t> Tree-based models provide interpretable feature importance, helping identify which factors (e.g., ratings, occupancy rates) hosts should prioritize to improve their likelihood of becoming </a:t>
            </a:r>
            <a:r>
              <a:rPr lang="en-US" sz="1600" dirty="0" err="1">
                <a:latin typeface="Century Gothic" panose="020B0502020202020204" pitchFamily="34" charset="0"/>
              </a:rPr>
              <a:t>superhosts</a:t>
            </a:r>
            <a:r>
              <a:rPr lang="en-US" sz="1600" dirty="0">
                <a:latin typeface="Century Gothic" panose="020B0502020202020204" pitchFamily="34" charset="0"/>
              </a:rPr>
              <a:t>.</a:t>
            </a:r>
            <a:endParaRPr lang="en-US" sz="16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60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CEE70E-7DBF-F38D-322C-1ECB8FE8DB31}"/>
              </a:ext>
            </a:extLst>
          </p:cNvPr>
          <p:cNvSpPr txBox="1"/>
          <p:nvPr/>
        </p:nvSpPr>
        <p:spPr>
          <a:xfrm>
            <a:off x="935665" y="470088"/>
            <a:ext cx="9080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Model Description: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A9E23-F55A-1A3B-6811-3C30AD33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3" y="4071074"/>
            <a:ext cx="5984020" cy="2250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3C165-DAD7-BF0E-D1DB-A0719597FE82}"/>
              </a:ext>
            </a:extLst>
          </p:cNvPr>
          <p:cNvSpPr txBox="1"/>
          <p:nvPr/>
        </p:nvSpPr>
        <p:spPr>
          <a:xfrm>
            <a:off x="935665" y="988828"/>
            <a:ext cx="102462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buFont typeface="+mj-lt"/>
              <a:buNone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Key Features of </a:t>
            </a:r>
            <a:r>
              <a:rPr lang="en-US" sz="1300" b="1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endParaRPr lang="en-US" sz="1300" b="1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rtl="0">
              <a:buFont typeface="+mj-lt"/>
              <a:buNone/>
            </a:pPr>
            <a:endParaRPr lang="en-US" sz="1300" b="1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rtl="0">
              <a:buFont typeface="+mj-lt"/>
              <a:buAutoNum type="arabicPeriod"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Gradient Boosting Framework:</a:t>
            </a:r>
            <a:endParaRPr lang="en-US" sz="13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builds decision trees iteratively, where each new tree corrects the errors of the previous ones.</a:t>
            </a: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>
                <a:highlight>
                  <a:srgbClr val="00FFFF"/>
                </a:highlight>
                <a:latin typeface="Century Gothic" panose="020B0502020202020204" pitchFamily="34" charset="0"/>
                <a:ea typeface="Source Sans Pro" panose="020B0503030403020204" pitchFamily="34" charset="0"/>
              </a:rPr>
              <a:t>The final model is an ensemble of these decision trees.</a:t>
            </a:r>
          </a:p>
          <a:p>
            <a:pPr rtl="0">
              <a:buFont typeface="+mj-lt"/>
              <a:buAutoNum type="arabicPeriod"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Leaf-wise Growth:</a:t>
            </a:r>
            <a:endParaRPr lang="en-US" sz="13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Unlike traditional gradient boosting, </a:t>
            </a: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grows trees leaf-wise, resulting in deeper trees for some branches.</a:t>
            </a: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This improves efficiency and accuracy, especially with imbalanced data.</a:t>
            </a:r>
          </a:p>
          <a:p>
            <a:pPr rtl="0">
              <a:buFont typeface="+mj-lt"/>
              <a:buAutoNum type="arabicPeriod"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Handling Large Datasets:</a:t>
            </a:r>
            <a:endParaRPr lang="en-US" sz="13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is optimized for large datasets, making it suitable for the Airbnb dataset with multiple features and rows.</a:t>
            </a:r>
          </a:p>
          <a:p>
            <a:pPr rtl="0">
              <a:buFont typeface="+mj-lt"/>
              <a:buAutoNum type="arabicPeriod"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Feature Selection and Importance:</a:t>
            </a:r>
            <a:endParaRPr lang="en-US" sz="13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inherently evaluates feature importance, helping identify key drivers of </a:t>
            </a: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status.</a:t>
            </a:r>
          </a:p>
          <a:p>
            <a:pPr rtl="0">
              <a:buFont typeface="+mj-lt"/>
              <a:buAutoNum type="arabicPeriod"/>
            </a:pPr>
            <a:r>
              <a:rPr lang="en-US" sz="1300" b="1" dirty="0">
                <a:latin typeface="Century Gothic" panose="020B0502020202020204" pitchFamily="34" charset="0"/>
                <a:ea typeface="Source Sans Pro" panose="020B0503030403020204" pitchFamily="34" charset="0"/>
              </a:rPr>
              <a:t>Speed and Memory Efficiency:</a:t>
            </a:r>
            <a:endParaRPr lang="en-US" sz="13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742950" lvl="1" indent="-285750" rtl="0">
              <a:buFont typeface="+mj-lt"/>
              <a:buAutoNum type="arabicPeriod"/>
            </a:pP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Faster training and lower memory usage compared to alternatives like </a:t>
            </a:r>
            <a:r>
              <a:rPr lang="en-US" sz="13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XGBoost</a:t>
            </a:r>
            <a:r>
              <a:rPr lang="en-US" sz="1300" dirty="0">
                <a:latin typeface="Century Gothic" panose="020B0502020202020204" pitchFamily="34" charset="0"/>
                <a:ea typeface="Source Sans Pro" panose="020B0503030403020204" pitchFamily="34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7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911FD3-6922-C92F-9C1C-0F1434CC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46" r="25992" b="-3"/>
          <a:stretch/>
        </p:blipFill>
        <p:spPr>
          <a:xfrm>
            <a:off x="838199" y="557188"/>
            <a:ext cx="3462131" cy="5751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37BD2-0393-777B-1008-00EECF8B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430" r="24019" b="-3"/>
          <a:stretch/>
        </p:blipFill>
        <p:spPr>
          <a:xfrm>
            <a:off x="4459582" y="557188"/>
            <a:ext cx="3295096" cy="57517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17976-3F9F-95AE-D345-D755798196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17" r="27943" b="-3"/>
          <a:stretch/>
        </p:blipFill>
        <p:spPr>
          <a:xfrm>
            <a:off x="7913930" y="557188"/>
            <a:ext cx="3439859" cy="5751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B121B-F726-0330-190E-A851B10DA79D}"/>
              </a:ext>
            </a:extLst>
          </p:cNvPr>
          <p:cNvSpPr txBox="1"/>
          <p:nvPr/>
        </p:nvSpPr>
        <p:spPr>
          <a:xfrm>
            <a:off x="744279" y="93928"/>
            <a:ext cx="938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Cluster Level analysis for occupancy rate and revenue rate and no. of super hosts:</a:t>
            </a:r>
          </a:p>
        </p:txBody>
      </p:sp>
    </p:spTree>
    <p:extLst>
      <p:ext uri="{BB962C8B-B14F-4D97-AF65-F5344CB8AC3E}">
        <p14:creationId xmlns:p14="http://schemas.microsoft.com/office/powerpoint/2010/main" val="2503799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C3F295-1ED3-BFA5-AB4B-12135F012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78215"/>
              </p:ext>
            </p:extLst>
          </p:nvPr>
        </p:nvGraphicFramePr>
        <p:xfrm>
          <a:off x="205563" y="574158"/>
          <a:ext cx="11780874" cy="6065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683">
                  <a:extLst>
                    <a:ext uri="{9D8B030D-6E8A-4147-A177-3AD203B41FA5}">
                      <a16:colId xmlns:a16="http://schemas.microsoft.com/office/drawing/2014/main" val="2023438895"/>
                    </a:ext>
                  </a:extLst>
                </a:gridCol>
                <a:gridCol w="2860158">
                  <a:extLst>
                    <a:ext uri="{9D8B030D-6E8A-4147-A177-3AD203B41FA5}">
                      <a16:colId xmlns:a16="http://schemas.microsoft.com/office/drawing/2014/main" val="3430544601"/>
                    </a:ext>
                  </a:extLst>
                </a:gridCol>
                <a:gridCol w="1924494">
                  <a:extLst>
                    <a:ext uri="{9D8B030D-6E8A-4147-A177-3AD203B41FA5}">
                      <a16:colId xmlns:a16="http://schemas.microsoft.com/office/drawing/2014/main" val="2853576292"/>
                    </a:ext>
                  </a:extLst>
                </a:gridCol>
                <a:gridCol w="1637413">
                  <a:extLst>
                    <a:ext uri="{9D8B030D-6E8A-4147-A177-3AD203B41FA5}">
                      <a16:colId xmlns:a16="http://schemas.microsoft.com/office/drawing/2014/main" val="4134033002"/>
                    </a:ext>
                  </a:extLst>
                </a:gridCol>
                <a:gridCol w="1020726">
                  <a:extLst>
                    <a:ext uri="{9D8B030D-6E8A-4147-A177-3AD203B41FA5}">
                      <a16:colId xmlns:a16="http://schemas.microsoft.com/office/drawing/2014/main" val="1746928086"/>
                    </a:ext>
                  </a:extLst>
                </a:gridCol>
                <a:gridCol w="1517418">
                  <a:extLst>
                    <a:ext uri="{9D8B030D-6E8A-4147-A177-3AD203B41FA5}">
                      <a16:colId xmlns:a16="http://schemas.microsoft.com/office/drawing/2014/main" val="3563168228"/>
                    </a:ext>
                  </a:extLst>
                </a:gridCol>
                <a:gridCol w="1682982">
                  <a:extLst>
                    <a:ext uri="{9D8B030D-6E8A-4147-A177-3AD203B41FA5}">
                      <a16:colId xmlns:a16="http://schemas.microsoft.com/office/drawing/2014/main" val="235378058"/>
                    </a:ext>
                  </a:extLst>
                </a:gridCol>
              </a:tblGrid>
              <a:tr h="58317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Characteristics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Insights</a:t>
                      </a:r>
                      <a:endParaRPr lang="en-US" sz="10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Recommendations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857678"/>
                  </a:ext>
                </a:extLst>
              </a:tr>
              <a:tr h="1702825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0 (Budget-Friendly)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Nightly Rate: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$162.47, Median: $130.0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Availability: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56.55 days, Median: 55 days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Status: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0.0 (No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Revenue: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$2165.15, Median: $2341.0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Occupancy Rate: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24.57%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Ratings: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Budget-friendly properties with limited availability and lower ratings.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Moderate revenue constrained by availability.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Increase availability to capture more bookings.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Focus on improving ratings to attract more guests.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Target price-sensitive travelers.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Low and steady, with minimal seasonal variation.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Lowest revenue across all clusters, no significant peaks.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Minimal or no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469224"/>
                  </a:ext>
                </a:extLst>
              </a:tr>
              <a:tr h="506807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1 (</a:t>
                      </a:r>
                      <a:r>
                        <a:rPr lang="en-US" sz="10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-Managed)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Nightly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$162.69, Median: $130.0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Availability: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142.8 days, Median: 161 days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 Status: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1.0 (All Superhosts)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Revenue: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$3471.91, Median: $2341.0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Occupancy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21.33%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Ratings: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4.88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High-quality listings managed by Superhosts.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Strong revenue and highest ratings.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Moderate pricing with high availability.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Market as reliable, high-quality options for general audiences.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Maintain high standards to sustain ratings and revenue.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Moderate occupancy with clear seasonal trends and significant peaks during holidays.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Moderate revenue with peaks during high-demand seasons but significant declines during off-peak times.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Strong presence of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8499622"/>
                  </a:ext>
                </a:extLst>
              </a:tr>
              <a:tr h="506807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2 (High Availability, Non-</a:t>
                      </a:r>
                      <a:r>
                        <a:rPr lang="en-US" sz="1000" b="1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)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Nightly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$174.82, Median: $139.0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Availability: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183.1 days, Median: 163 days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 Status: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0.0 (No Superhosts)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Revenue: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$2780.62, Median: $2341.0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Occupancy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15.76%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Ratings: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4.71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Higher pricing and availability.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Lack of Superhost involvement limits occupancy and ratings.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Moderate revenue.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Encourage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participation to improve occupancy and ratings.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Optimize pricing for better revenue generation.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High fluctuations in occupancy with distinct seasonal patterns and sharp drops during off-peak times.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High revenue with significant peaks during holidays but sharp declines afterward.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Minimal or no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838921"/>
                  </a:ext>
                </a:extLst>
              </a:tr>
              <a:tr h="506807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3 (Luxury Listings)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Nightly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$940.57, Median: $850.0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Availability: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184.9 days, Median: 163 days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 Status: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0.056 (Few Superhosts)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Revenue: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$3841.07, Median: $2341.0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Occupancy Rate: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15.99%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Ratings: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Mean: 4.79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Premium-priced luxury listings.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 revenue driven by pricing despite lower occupancy.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Limited Superhost involvement.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Target affluent travelers with tailored marketing.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Explore strategies to increase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participation.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Highlight exclusivity in advertising.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Stable occupancy with minimal seasonal variation.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Highest overall revenue, consistent across the year.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Few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superhosts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, despite strong revenue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486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5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56D320-F037-3209-9333-76314BA9489E}"/>
              </a:ext>
            </a:extLst>
          </p:cNvPr>
          <p:cNvSpPr txBox="1"/>
          <p:nvPr/>
        </p:nvSpPr>
        <p:spPr>
          <a:xfrm>
            <a:off x="691115" y="414669"/>
            <a:ext cx="9409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Implications for Competitors and Market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BC5CA2-11E7-4343-59A5-57BB3D4DD7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78516"/>
              </p:ext>
            </p:extLst>
          </p:nvPr>
        </p:nvGraphicFramePr>
        <p:xfrm>
          <a:off x="691115" y="2410242"/>
          <a:ext cx="10611294" cy="3772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7098">
                  <a:extLst>
                    <a:ext uri="{9D8B030D-6E8A-4147-A177-3AD203B41FA5}">
                      <a16:colId xmlns:a16="http://schemas.microsoft.com/office/drawing/2014/main" val="3938443992"/>
                    </a:ext>
                  </a:extLst>
                </a:gridCol>
                <a:gridCol w="3537098">
                  <a:extLst>
                    <a:ext uri="{9D8B030D-6E8A-4147-A177-3AD203B41FA5}">
                      <a16:colId xmlns:a16="http://schemas.microsoft.com/office/drawing/2014/main" val="2895891411"/>
                    </a:ext>
                  </a:extLst>
                </a:gridCol>
                <a:gridCol w="3537098">
                  <a:extLst>
                    <a:ext uri="{9D8B030D-6E8A-4147-A177-3AD203B41FA5}">
                      <a16:colId xmlns:a16="http://schemas.microsoft.com/office/drawing/2014/main" val="2505800190"/>
                    </a:ext>
                  </a:extLst>
                </a:gridCol>
              </a:tblGrid>
              <a:tr h="708798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 panose="020B0502020202020204" pitchFamily="34" charset="0"/>
                        </a:rPr>
                        <a:t>For Businesses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 panose="020B0502020202020204" pitchFamily="34" charset="0"/>
                        </a:rPr>
                        <a:t>For Competitors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entury Gothic" panose="020B0502020202020204" pitchFamily="34" charset="0"/>
                        </a:rPr>
                        <a:t>For the Market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25013"/>
                  </a:ext>
                </a:extLst>
              </a:tr>
              <a:tr h="70879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Invest in dynamic pricing and revenue management systems.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Benchmark against top-performing clusters (Cluster 3).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Promote innovative models to address seasonal demand gaps.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085809"/>
                  </a:ext>
                </a:extLst>
              </a:tr>
              <a:tr h="70879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Improve property features and marketing for Cluster 0.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 panose="020B0502020202020204" pitchFamily="34" charset="0"/>
                        </a:rPr>
                        <a:t>Target underperforming Airbnb segments (Cluster 0).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Develop incentives for long-term or stable customer segments.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324441"/>
                  </a:ext>
                </a:extLst>
              </a:tr>
              <a:tr h="70879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Leverage </a:t>
                      </a:r>
                      <a:r>
                        <a:rPr lang="en-US" sz="1600" dirty="0" err="1">
                          <a:latin typeface="Century Gothic" panose="020B0502020202020204" pitchFamily="34" charset="0"/>
                        </a:rPr>
                        <a:t>superhost</a:t>
                      </a:r>
                      <a:r>
                        <a:rPr lang="en-US" sz="1600" dirty="0">
                          <a:latin typeface="Century Gothic" panose="020B0502020202020204" pitchFamily="34" charset="0"/>
                        </a:rPr>
                        <a:t> branding to build trust and loyalty.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Focus on gaining </a:t>
                      </a:r>
                      <a:r>
                        <a:rPr lang="en-US" sz="1600" dirty="0" err="1">
                          <a:latin typeface="Century Gothic" panose="020B0502020202020204" pitchFamily="34" charset="0"/>
                        </a:rPr>
                        <a:t>superhost</a:t>
                      </a:r>
                      <a:r>
                        <a:rPr lang="en-US" sz="1600" dirty="0">
                          <a:latin typeface="Century Gothic" panose="020B0502020202020204" pitchFamily="34" charset="0"/>
                        </a:rPr>
                        <a:t> status for hosts.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Educate the market about property quality and guest experiences.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7550"/>
                  </a:ext>
                </a:extLst>
              </a:tr>
              <a:tr h="708798"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 panose="020B0502020202020204" pitchFamily="34" charset="0"/>
                        </a:rPr>
                        <a:t>Expand into stable markets like Cluster 3 for diversification.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Century Gothic" panose="020B0502020202020204" pitchFamily="34" charset="0"/>
                        </a:rPr>
                        <a:t>Capture demand in seasonal peaks (Cluster 2).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entury Gothic" panose="020B0502020202020204" pitchFamily="34" charset="0"/>
                        </a:rPr>
                        <a:t>Monitor trends to avoid oversaturation in high-performing clusters.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3781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C4F2C7F-30B4-8356-D45A-B1AF15791A65}"/>
              </a:ext>
            </a:extLst>
          </p:cNvPr>
          <p:cNvSpPr txBox="1"/>
          <p:nvPr/>
        </p:nvSpPr>
        <p:spPr>
          <a:xfrm>
            <a:off x="691116" y="1392864"/>
            <a:ext cx="10611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dirty="0">
                <a:effectLst/>
                <a:latin typeface="Century Gothic" panose="020B0502020202020204" pitchFamily="34" charset="0"/>
              </a:rPr>
              <a:t>The findings and insights derived from the cluster-based time series analysis of occupancy rates, revenue, and the number of </a:t>
            </a:r>
            <a:r>
              <a:rPr lang="en-US" dirty="0" err="1">
                <a:effectLst/>
                <a:latin typeface="Century Gothic" panose="020B0502020202020204" pitchFamily="34" charset="0"/>
              </a:rPr>
              <a:t>superhosts</a:t>
            </a:r>
            <a:r>
              <a:rPr lang="en-US" dirty="0">
                <a:effectLst/>
                <a:latin typeface="Century Gothic" panose="020B0502020202020204" pitchFamily="34" charset="0"/>
              </a:rPr>
              <a:t> offer several implications for Airbnb businesses, competitors, and the broader market.</a:t>
            </a:r>
          </a:p>
        </p:txBody>
      </p:sp>
    </p:spTree>
    <p:extLst>
      <p:ext uri="{BB962C8B-B14F-4D97-AF65-F5344CB8AC3E}">
        <p14:creationId xmlns:p14="http://schemas.microsoft.com/office/powerpoint/2010/main" val="1160253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E99FF-4321-4EED-3911-0DBD69F6FDD2}"/>
              </a:ext>
            </a:extLst>
          </p:cNvPr>
          <p:cNvSpPr txBox="1"/>
          <p:nvPr/>
        </p:nvSpPr>
        <p:spPr>
          <a:xfrm>
            <a:off x="1031358" y="287079"/>
            <a:ext cx="749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Executive Summary and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765BB-E535-0973-9FA7-93DB6470E1C8}"/>
              </a:ext>
            </a:extLst>
          </p:cNvPr>
          <p:cNvSpPr txBox="1"/>
          <p:nvPr/>
        </p:nvSpPr>
        <p:spPr>
          <a:xfrm>
            <a:off x="1031358" y="1318437"/>
            <a:ext cx="97075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This analysis addresses Airbnb's challenges in revenue maximization and occupancy optimization by leveraging data-driven insights. </a:t>
            </a:r>
          </a:p>
          <a:p>
            <a:endParaRPr lang="en-US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Clustering revealed four distinct property segments, with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-managed listings showing the highest revenue and occupancy. Revenue peaks at 60% occupancy, with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 adding ~$838 and 3.54% higher bookings on average. </a:t>
            </a:r>
          </a:p>
          <a:p>
            <a:endParaRPr lang="en-US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Seasonal trends emphasize the importance of dynamic pricing and event-based marketing. Predictive modeling with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LightGBM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achieved an AUC-ROC &gt; 0.92, identifying key factors for attaining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 status. </a:t>
            </a:r>
          </a:p>
          <a:p>
            <a:endParaRPr lang="en-US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Recommendations include dynamic pricing, </a:t>
            </a:r>
            <a:r>
              <a:rPr lang="en-US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dirty="0">
                <a:latin typeface="Century Gothic" panose="020B0502020202020204" pitchFamily="34" charset="0"/>
                <a:ea typeface="Source Sans Pro" panose="020B0503030403020204" pitchFamily="34" charset="0"/>
              </a:rPr>
              <a:t>-focused strategies, and tailored property improvements based on market segmentation. These findings guide hosts and Airbnb in enhancing performance and guest satisfaction.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41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CB49-6458-6333-050D-A91F840A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5274"/>
            <a:ext cx="10515600" cy="4911689"/>
          </a:xfrm>
        </p:spPr>
        <p:txBody>
          <a:bodyPr>
            <a:normAutofit fontScale="62500" lnSpcReduction="20000"/>
          </a:bodyPr>
          <a:lstStyle/>
          <a:p>
            <a:pPr marL="0" indent="0" rtl="0">
              <a:lnSpc>
                <a:spcPct val="120000"/>
              </a:lnSpc>
              <a:buNone/>
            </a:pPr>
            <a:r>
              <a:rPr lang="en-US" sz="2300" b="1" dirty="0">
                <a:latin typeface="Lora" pitchFamily="2" charset="77"/>
              </a:rPr>
              <a:t>Market Positioning Recommendations</a:t>
            </a:r>
          </a:p>
          <a:p>
            <a:pPr rtl="0">
              <a:lnSpc>
                <a:spcPct val="120000"/>
              </a:lnSpc>
              <a:buFont typeface="+mj-lt"/>
              <a:buAutoNum type="arabicPeriod"/>
            </a:pPr>
            <a:r>
              <a:rPr lang="en-US" sz="2300" b="1" dirty="0">
                <a:latin typeface="Lora" pitchFamily="2" charset="77"/>
              </a:rPr>
              <a:t>Adopt Dynamic Pricing Models:</a:t>
            </a:r>
            <a:endParaRPr lang="en-US" sz="2300" dirty="0">
              <a:latin typeface="Lora" pitchFamily="2" charset="77"/>
            </a:endParaRPr>
          </a:p>
          <a:p>
            <a:pPr marL="742950" lvl="1" indent="-285750" rtl="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Lora" pitchFamily="2" charset="77"/>
              </a:rPr>
              <a:t>Use historical occupancy and revenue patterns to implement a </a:t>
            </a:r>
            <a:r>
              <a:rPr lang="en-US" sz="2300" b="1" dirty="0">
                <a:latin typeface="Lora" pitchFamily="2" charset="77"/>
              </a:rPr>
              <a:t>dynamic pricing strategy</a:t>
            </a:r>
            <a:r>
              <a:rPr lang="en-US" sz="2300" dirty="0">
                <a:latin typeface="Lora" pitchFamily="2" charset="77"/>
              </a:rPr>
              <a:t> that maximizes revenue during high-demand periods and remains competitive during off-seasons.</a:t>
            </a:r>
          </a:p>
          <a:p>
            <a:pPr rtl="0">
              <a:lnSpc>
                <a:spcPct val="120000"/>
              </a:lnSpc>
              <a:buFont typeface="+mj-lt"/>
              <a:buAutoNum type="arabicPeriod"/>
            </a:pPr>
            <a:r>
              <a:rPr lang="en-US" sz="2300" b="1" dirty="0">
                <a:latin typeface="Lora" pitchFamily="2" charset="77"/>
              </a:rPr>
              <a:t>Focus on </a:t>
            </a:r>
            <a:r>
              <a:rPr lang="en-US" sz="2300" b="1" dirty="0" err="1">
                <a:latin typeface="Lora" pitchFamily="2" charset="77"/>
              </a:rPr>
              <a:t>Superhost</a:t>
            </a:r>
            <a:r>
              <a:rPr lang="en-US" sz="2300" b="1" dirty="0">
                <a:latin typeface="Lora" pitchFamily="2" charset="77"/>
              </a:rPr>
              <a:t> Status:</a:t>
            </a:r>
            <a:endParaRPr lang="en-US" sz="2300" dirty="0">
              <a:latin typeface="Lora" pitchFamily="2" charset="77"/>
            </a:endParaRPr>
          </a:p>
          <a:p>
            <a:pPr marL="742950" lvl="1" indent="-285750" rtl="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Lora" pitchFamily="2" charset="77"/>
              </a:rPr>
              <a:t>Properties with </a:t>
            </a:r>
            <a:r>
              <a:rPr lang="en-US" sz="2300" dirty="0" err="1">
                <a:latin typeface="Lora" pitchFamily="2" charset="77"/>
              </a:rPr>
              <a:t>Superhost</a:t>
            </a:r>
            <a:r>
              <a:rPr lang="en-US" sz="2300" dirty="0">
                <a:latin typeface="Lora" pitchFamily="2" charset="77"/>
              </a:rPr>
              <a:t> status generally see higher revenue and occupancy. Encouraging hosts to achieve and maintain this status can significantly improve market positioning.</a:t>
            </a:r>
          </a:p>
          <a:p>
            <a:pPr rtl="0">
              <a:lnSpc>
                <a:spcPct val="120000"/>
              </a:lnSpc>
              <a:buFont typeface="+mj-lt"/>
              <a:buAutoNum type="arabicPeriod"/>
            </a:pPr>
            <a:r>
              <a:rPr lang="en-US" sz="2300" b="1" dirty="0">
                <a:latin typeface="Lora" pitchFamily="2" charset="77"/>
              </a:rPr>
              <a:t>Enhance Seasonal and Event-Based Marketing:</a:t>
            </a:r>
            <a:endParaRPr lang="en-US" sz="2300" dirty="0">
              <a:latin typeface="Lora" pitchFamily="2" charset="77"/>
            </a:endParaRPr>
          </a:p>
          <a:p>
            <a:pPr marL="742950" lvl="1" indent="-285750" rtl="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Lora" pitchFamily="2" charset="77"/>
              </a:rPr>
              <a:t>Tailor marketing efforts to highlight unique features during peak seasons and key local events. This could involve offering special packages, discounts, or promotional campaigns.</a:t>
            </a:r>
          </a:p>
          <a:p>
            <a:pPr rtl="0">
              <a:lnSpc>
                <a:spcPct val="120000"/>
              </a:lnSpc>
              <a:buFont typeface="+mj-lt"/>
              <a:buAutoNum type="arabicPeriod"/>
            </a:pPr>
            <a:r>
              <a:rPr lang="en-US" sz="2300" b="1" dirty="0">
                <a:latin typeface="Lora" pitchFamily="2" charset="77"/>
              </a:rPr>
              <a:t>Property Differentiation by Cluster:</a:t>
            </a:r>
            <a:endParaRPr lang="en-US" sz="2300" dirty="0">
              <a:latin typeface="Lora" pitchFamily="2" charset="77"/>
            </a:endParaRPr>
          </a:p>
          <a:p>
            <a:pPr marL="742950" lvl="1" indent="-285750" rtl="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Lora" pitchFamily="2" charset="77"/>
              </a:rPr>
              <a:t>Encourage hosts to enhance property features (e.g., amenities, cleanliness, number of bedrooms) based on cluster-specific trends to appeal to target audiences.</a:t>
            </a:r>
          </a:p>
          <a:p>
            <a:pPr rtl="0">
              <a:lnSpc>
                <a:spcPct val="120000"/>
              </a:lnSpc>
              <a:buFont typeface="+mj-lt"/>
              <a:buAutoNum type="arabicPeriod"/>
            </a:pPr>
            <a:r>
              <a:rPr lang="en-US" sz="2300" b="1" dirty="0">
                <a:latin typeface="Lora" pitchFamily="2" charset="77"/>
              </a:rPr>
              <a:t>Long-Term Sustainability:</a:t>
            </a:r>
            <a:endParaRPr lang="en-US" sz="2300" dirty="0">
              <a:latin typeface="Lora" pitchFamily="2" charset="77"/>
            </a:endParaRPr>
          </a:p>
          <a:p>
            <a:pPr marL="742950" lvl="1" indent="-285750" rtl="0">
              <a:lnSpc>
                <a:spcPct val="120000"/>
              </a:lnSpc>
              <a:buFont typeface="+mj-lt"/>
              <a:buAutoNum type="arabicPeriod"/>
            </a:pPr>
            <a:r>
              <a:rPr lang="en-US" sz="2300" dirty="0">
                <a:latin typeface="Lora" pitchFamily="2" charset="77"/>
              </a:rPr>
              <a:t>Address declining peak revenue by emphasizing guest retention (e.g., loyalty programs), improving guest experience, and leveraging positive reviews for sustained growth.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89C27-4A94-BED7-FC31-6BE80B8C27F8}"/>
              </a:ext>
            </a:extLst>
          </p:cNvPr>
          <p:cNvSpPr txBox="1"/>
          <p:nvPr/>
        </p:nvSpPr>
        <p:spPr>
          <a:xfrm>
            <a:off x="1020726" y="669851"/>
            <a:ext cx="203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Slides</a:t>
            </a:r>
          </a:p>
        </p:txBody>
      </p:sp>
    </p:spTree>
    <p:extLst>
      <p:ext uri="{BB962C8B-B14F-4D97-AF65-F5344CB8AC3E}">
        <p14:creationId xmlns:p14="http://schemas.microsoft.com/office/powerpoint/2010/main" val="3045105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AA0138-96B8-C0D6-A879-BA6E2EE5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06865"/>
            <a:ext cx="5291666" cy="2844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5C8D7-FC82-D6E0-32AC-C24DABC6E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046552"/>
            <a:ext cx="5291667" cy="2764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6825DE-C31B-0DD0-73B8-142C3D97D983}"/>
              </a:ext>
            </a:extLst>
          </p:cNvPr>
          <p:cNvSpPr txBox="1"/>
          <p:nvPr/>
        </p:nvSpPr>
        <p:spPr>
          <a:xfrm>
            <a:off x="755374" y="258417"/>
            <a:ext cx="287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Slides for EDA:</a:t>
            </a:r>
          </a:p>
        </p:txBody>
      </p:sp>
    </p:spTree>
    <p:extLst>
      <p:ext uri="{BB962C8B-B14F-4D97-AF65-F5344CB8AC3E}">
        <p14:creationId xmlns:p14="http://schemas.microsoft.com/office/powerpoint/2010/main" val="195425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8E9CDA-CF71-A681-F6FA-49729CBB5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24298"/>
              </p:ext>
            </p:extLst>
          </p:nvPr>
        </p:nvGraphicFramePr>
        <p:xfrm>
          <a:off x="1713023" y="730298"/>
          <a:ext cx="9153450" cy="5404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1150">
                  <a:extLst>
                    <a:ext uri="{9D8B030D-6E8A-4147-A177-3AD203B41FA5}">
                      <a16:colId xmlns:a16="http://schemas.microsoft.com/office/drawing/2014/main" val="293087394"/>
                    </a:ext>
                  </a:extLst>
                </a:gridCol>
                <a:gridCol w="3051150">
                  <a:extLst>
                    <a:ext uri="{9D8B030D-6E8A-4147-A177-3AD203B41FA5}">
                      <a16:colId xmlns:a16="http://schemas.microsoft.com/office/drawing/2014/main" val="4167099171"/>
                    </a:ext>
                  </a:extLst>
                </a:gridCol>
                <a:gridCol w="3051150">
                  <a:extLst>
                    <a:ext uri="{9D8B030D-6E8A-4147-A177-3AD203B41FA5}">
                      <a16:colId xmlns:a16="http://schemas.microsoft.com/office/drawing/2014/main" val="1784756743"/>
                    </a:ext>
                  </a:extLst>
                </a:gridCol>
              </a:tblGrid>
              <a:tr h="398125">
                <a:tc>
                  <a:txBody>
                    <a:bodyPr/>
                    <a:lstStyle/>
                    <a:p>
                      <a:r>
                        <a:rPr lang="en-US" b="1" dirty="0"/>
                        <a:t>Aspect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Insights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Recommendations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7831467"/>
                  </a:ext>
                </a:extLst>
              </a:tr>
              <a:tr h="752621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Revenue Drivers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Occupancy rate is the strongest revenue driver across all clusters.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Pricing and availability have varying importance depending on the cluster.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Focus on balancing pricing and occupancy optimization.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Strategic availability during peak demand seasons.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232457"/>
                  </a:ext>
                </a:extLst>
              </a:tr>
              <a:tr h="1079847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Differentiation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Cluster 0: Budget-friendly properties with high reliance on occupancy.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Cluster 1: Flexible pricing for mid-tier guests.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Cluster 2: Balance of price and quality.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Cluster 3: High-end/luxury properties relying on consistent bookings.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Cluster-specific strategies: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0: Promotions and </a:t>
                      </a:r>
                      <a:r>
                        <a:rPr lang="en-US" sz="10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Superhost</a:t>
                      </a: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focus.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1: Flexible pricing.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2: Competitive pricing.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Cluster 3: Luxury amenities.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959893"/>
                  </a:ext>
                </a:extLst>
              </a:tr>
              <a:tr h="589007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Seasonality</a:t>
                      </a:r>
                      <a:endParaRPr lang="en-US" sz="10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Revenue spikes in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January and July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Declining peak revenue over time (possibly due to market saturation or economic factors).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Leverage high seasons with promotions.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Focus on unique offerings to attract guests during off-peak seasons.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690148"/>
                  </a:ext>
                </a:extLst>
              </a:tr>
              <a:tr h="1079847"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Strategic Opportunities</a:t>
                      </a:r>
                      <a:endParaRPr lang="en-US" sz="10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Budget-friendly: Maximize occupancy.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Mid-tier: Flexible pricing.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Value-oriented: High availability and marketing.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Luxury: Retain high occupancy and premium pricing.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Tailor pricing and marketing to cluster-specific trends.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Highlight unique property features in advertising.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5448251"/>
                  </a:ext>
                </a:extLst>
              </a:tr>
              <a:tr h="752621">
                <a:tc>
                  <a:txBody>
                    <a:bodyPr/>
                    <a:lstStyle/>
                    <a:p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Geographic Positioning</a:t>
                      </a:r>
                      <a:endParaRPr lang="en-US" sz="100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High-revenue, low-occupancy properties suggest opportunities for </a:t>
                      </a:r>
                      <a:r>
                        <a:rPr lang="en-US" sz="1000" b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premium pricing</a:t>
                      </a: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.</a:t>
                      </a:r>
                      <a:b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Low-revenue, high-occupancy properties need pricing optimization.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Analyze geographic trends to find high-performing areas.</a:t>
                      </a:r>
                      <a:b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</a:br>
                      <a:r>
                        <a:rPr lang="en-US" sz="10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- Encourage differentiated pricing strategies for high and low-performing neighborhoods.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620469"/>
                  </a:ext>
                </a:extLst>
              </a:tr>
              <a:tr h="752621">
                <a:tc>
                  <a:txBody>
                    <a:bodyPr/>
                    <a:lstStyle/>
                    <a:p>
                      <a:r>
                        <a:rPr lang="en-US" sz="1000" b="1" dirty="0"/>
                        <a:t>Challenges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 Many properties have occupancy rates below 40%.</a:t>
                      </a:r>
                      <a:br>
                        <a:rPr lang="en-US" sz="1000"/>
                      </a:br>
                      <a:r>
                        <a:rPr lang="en-US" sz="1000"/>
                        <a:t>- Declining revenue over time suggests competition or external challenges.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 Implement dynamic pricing to improve low-performing properties.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- Target local events to boost occupancy and revenue.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97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74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9E965-9E1A-4FC4-2C3D-B760FD7D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90" y="1005303"/>
            <a:ext cx="3170149" cy="4427309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41218-49C7-8A60-3C8E-AADA084B6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498" y="1288934"/>
            <a:ext cx="5801194" cy="4280132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Airbnb hosts struggle to maximize revenue and occupancy in a competitive marketplace.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Identifying the impact of pricing strategies, property attributes, and Super host status on performance is critical.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Seasonal trends, guest reviews, and external factors like local events further complicate booking optimization.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Hosts need actionable insights to improve listing performance, while Airbnb requires strategies to enhance host engagement and guest satisfaction</a:t>
            </a:r>
          </a:p>
        </p:txBody>
      </p:sp>
    </p:spTree>
    <p:extLst>
      <p:ext uri="{BB962C8B-B14F-4D97-AF65-F5344CB8AC3E}">
        <p14:creationId xmlns:p14="http://schemas.microsoft.com/office/powerpoint/2010/main" val="2230943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D2FC5A-E7B1-89EE-9C09-A3C902545A46}"/>
              </a:ext>
            </a:extLst>
          </p:cNvPr>
          <p:cNvSpPr txBox="1"/>
          <p:nvPr/>
        </p:nvSpPr>
        <p:spPr>
          <a:xfrm>
            <a:off x="797442" y="372140"/>
            <a:ext cx="18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Trends: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A4568-4BE8-F7F9-70F1-AC086593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2" y="945393"/>
            <a:ext cx="7772400" cy="2266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B6996-20E6-D3BF-9A62-EA3663FB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" y="3229584"/>
            <a:ext cx="6455735" cy="29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5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9DA37-D0EB-8861-4DFE-76D62DB2C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Data source description</a:t>
            </a:r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C95DD7-C4A6-9ED1-CD7E-ADD6F483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pPr rtl="0">
              <a:buFont typeface="+mj-lt"/>
              <a:buAutoNum type="arabicPeriod"/>
            </a:pPr>
            <a:r>
              <a:rPr lang="en-US" sz="1400" dirty="0" err="1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Superhost</a:t>
            </a: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 Evaluation: The dataset focuses on Airbnb's </a:t>
            </a:r>
            <a:r>
              <a:rPr lang="en-US" sz="1400" dirty="0" err="1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Superhost</a:t>
            </a: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 certification program, which evaluates hosts quarterly based on specific criteria like response rate, reviews, and cancellations. </a:t>
            </a:r>
            <a:r>
              <a:rPr lang="en-US" sz="1400" dirty="0" err="1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Superhost</a:t>
            </a: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 status reflects a high standard of host quality.</a:t>
            </a:r>
          </a:p>
          <a:p>
            <a:pPr rtl="0">
              <a:buFont typeface="+mj-lt"/>
              <a:buAutoNum type="arabicPeriod"/>
            </a:pP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Temporal Scope: It includes data from eight </a:t>
            </a:r>
            <a:r>
              <a:rPr lang="en-US" sz="1400" dirty="0" err="1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Superhost</a:t>
            </a: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 evaluation periods (April 2017–2018, July 2016–2017, October 2016–2017, January 2017–2018). Each entry represents an active listing during a specific period.</a:t>
            </a:r>
          </a:p>
          <a:p>
            <a:pPr rtl="0">
              <a:buFont typeface="+mj-lt"/>
              <a:buAutoNum type="arabicPeriod"/>
            </a:pP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Host and Property Metrics: The dataset features indicators like </a:t>
            </a:r>
            <a:r>
              <a:rPr lang="en-US" sz="1400" dirty="0" err="1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Superhost</a:t>
            </a: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 status changes, ratings, reviews, booking statistics, and property availability. These are tracked for both the current and previous evaluation periods.</a:t>
            </a:r>
          </a:p>
          <a:p>
            <a:pPr rtl="0">
              <a:buFont typeface="+mj-lt"/>
              <a:buAutoNum type="arabicPeriod"/>
            </a:pP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Demographics and Geography: It incorporates geographic details (city, ZIP code, census tract) and demographic data (e.g., racial composition, population) associated with the property's location.</a:t>
            </a:r>
          </a:p>
          <a:p>
            <a:pPr rtl="0">
              <a:buFont typeface="+mj-lt"/>
              <a:buAutoNum type="arabicPeriod"/>
            </a:pPr>
            <a:r>
              <a:rPr lang="en-US" sz="1400" dirty="0">
                <a:latin typeface="Century Gothic" panose="020B0502020202020204" pitchFamily="34" charset="0"/>
                <a:ea typeface="Ayuthaya" pitchFamily="2" charset="-34"/>
                <a:cs typeface="Cavolini" panose="03000502040302020204" pitchFamily="66" charset="0"/>
              </a:rPr>
              <a:t>Pricing and Revenue: Metrics include nightly rates, booking prices, revenue, and occupancy rates, offering insights into financial performance and market trends. Quartiles and variance measures are provided for pricing within census tracts.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075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A9860-D5EE-7006-9C5C-357C227B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68" y="272602"/>
            <a:ext cx="4281102" cy="369332"/>
          </a:xfrm>
        </p:spPr>
        <p:txBody>
          <a:bodyPr>
            <a:no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Dataset Summary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FDC260-B15E-DED6-EE42-D05BB842E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68" y="1598853"/>
            <a:ext cx="4926003" cy="3660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54EBFD-0CD5-5011-4CEF-0F1C00B0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24" y="785220"/>
            <a:ext cx="4926003" cy="5014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E74A1-5090-730B-C526-9546DD7D12D3}"/>
              </a:ext>
            </a:extLst>
          </p:cNvPr>
          <p:cNvSpPr txBox="1"/>
          <p:nvPr/>
        </p:nvSpPr>
        <p:spPr>
          <a:xfrm>
            <a:off x="756461" y="1061666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Missing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6F443-6663-D668-8436-8AB1D3DFA60A}"/>
              </a:ext>
            </a:extLst>
          </p:cNvPr>
          <p:cNvSpPr txBox="1"/>
          <p:nvPr/>
        </p:nvSpPr>
        <p:spPr>
          <a:xfrm>
            <a:off x="6631724" y="272602"/>
            <a:ext cx="2978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Summary Statistics:</a:t>
            </a:r>
          </a:p>
        </p:txBody>
      </p:sp>
    </p:spTree>
    <p:extLst>
      <p:ext uri="{BB962C8B-B14F-4D97-AF65-F5344CB8AC3E}">
        <p14:creationId xmlns:p14="http://schemas.microsoft.com/office/powerpoint/2010/main" val="115153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BF636-279F-8FBC-5E9E-E055F838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901" y="262384"/>
            <a:ext cx="3980380" cy="3159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Lora" pitchFamily="2" charset="77"/>
              </a:rPr>
              <a:t>Pre-processing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AE92-A305-BD1B-3B20-76D0A4A3F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0409" y="818707"/>
            <a:ext cx="5167065" cy="5776909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lnSpc>
                <a:spcPct val="110000"/>
              </a:lnSpc>
              <a:spcAft>
                <a:spcPts val="450"/>
              </a:spcAft>
              <a:buNone/>
            </a:pP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Missing Data Handling:</a:t>
            </a:r>
            <a:endParaRPr lang="en-US" sz="1700" b="1" i="0" dirty="0">
              <a:solidFill>
                <a:schemeClr val="accent2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3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Missing numerical values: impute median</a:t>
            </a:r>
          </a:p>
          <a:p>
            <a:pPr>
              <a:lnSpc>
                <a:spcPct val="110000"/>
              </a:lnSpc>
            </a:pPr>
            <a:r>
              <a:rPr lang="en-US" sz="13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Missing categorical values: impute mode/ create unknown column</a:t>
            </a:r>
          </a:p>
          <a:p>
            <a:pPr>
              <a:lnSpc>
                <a:spcPct val="110000"/>
              </a:lnSpc>
            </a:pPr>
            <a:r>
              <a:rPr lang="en-US" sz="13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</a:rPr>
              <a:t>Drop Column Integrated Property Manager since it has all missing values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latin typeface="Century Gothic" panose="020B0502020202020204" pitchFamily="34" charset="0"/>
              </a:rPr>
              <a:t>Imputed missing values with the </a:t>
            </a:r>
            <a:r>
              <a:rPr lang="en-US" sz="1300" b="1" dirty="0">
                <a:latin typeface="Century Gothic" panose="020B0502020202020204" pitchFamily="34" charset="0"/>
              </a:rPr>
              <a:t>median</a:t>
            </a:r>
            <a:r>
              <a:rPr lang="en-US" sz="1300" dirty="0">
                <a:latin typeface="Century Gothic" panose="020B0502020202020204" pitchFamily="34" charset="0"/>
              </a:rPr>
              <a:t>, a robust measure that mitigates the effect of outliers</a:t>
            </a:r>
            <a:endParaRPr lang="en-US" sz="1300" dirty="0">
              <a:solidFill>
                <a:srgbClr val="1F1F1F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300" dirty="0">
                <a:latin typeface="Century Gothic" panose="020B0502020202020204" pitchFamily="34" charset="0"/>
              </a:rPr>
              <a:t>impute missing values for sequential, time-based columns (e.g., </a:t>
            </a:r>
            <a:r>
              <a:rPr lang="en-US" sz="1300" dirty="0" err="1">
                <a:latin typeface="Century Gothic" panose="020B0502020202020204" pitchFamily="34" charset="0"/>
              </a:rPr>
              <a:t>time_to_date_mean</a:t>
            </a:r>
            <a:r>
              <a:rPr lang="en-US" sz="1300" dirty="0">
                <a:latin typeface="Century Gothic" panose="020B0502020202020204" pitchFamily="34" charset="0"/>
              </a:rPr>
              <a:t> and </a:t>
            </a:r>
            <a:r>
              <a:rPr lang="en-US" sz="1300" dirty="0" err="1">
                <a:latin typeface="Century Gothic" panose="020B0502020202020204" pitchFamily="34" charset="0"/>
              </a:rPr>
              <a:t>prev_time_to_date_mean</a:t>
            </a:r>
            <a:r>
              <a:rPr lang="en-US" sz="1300" dirty="0">
                <a:latin typeface="Century Gothic" panose="020B0502020202020204" pitchFamily="34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300" b="1" dirty="0">
                <a:latin typeface="Century Gothic" panose="020B0502020202020204" pitchFamily="34" charset="0"/>
              </a:rPr>
              <a:t>Categorical Columns:</a:t>
            </a:r>
            <a:r>
              <a:rPr lang="en-US" sz="1300" dirty="0">
                <a:latin typeface="Century Gothic" panose="020B0502020202020204" pitchFamily="34" charset="0"/>
              </a:rPr>
              <a:t> Imputed missing values based on the nature of the data: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latin typeface="Century Gothic" panose="020B0502020202020204" pitchFamily="34" charset="0"/>
              </a:rPr>
              <a:t>Columns with fewer unique values were imputed with the </a:t>
            </a:r>
            <a:r>
              <a:rPr lang="en-US" sz="1300" b="1" dirty="0">
                <a:latin typeface="Century Gothic" panose="020B0502020202020204" pitchFamily="34" charset="0"/>
              </a:rPr>
              <a:t>mode</a:t>
            </a:r>
            <a:r>
              <a:rPr lang="en-US" sz="1300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latin typeface="Century Gothic" panose="020B0502020202020204" pitchFamily="34" charset="0"/>
              </a:rPr>
              <a:t>Columns with many unique values were filled with the category 'Unknown'.</a:t>
            </a:r>
            <a:endParaRPr lang="en-US" sz="1300" b="0" i="0" dirty="0">
              <a:solidFill>
                <a:srgbClr val="1F1F1F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7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Outlier Handling: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dirty="0">
                <a:latin typeface="Century Gothic" panose="020B0502020202020204" pitchFamily="34" charset="0"/>
              </a:rPr>
              <a:t>Defined and implemented a </a:t>
            </a:r>
            <a:r>
              <a:rPr lang="en-US" sz="1300" dirty="0" err="1">
                <a:latin typeface="Century Gothic" panose="020B0502020202020204" pitchFamily="34" charset="0"/>
              </a:rPr>
              <a:t>Winsorization</a:t>
            </a:r>
            <a:r>
              <a:rPr lang="en-US" sz="1300" dirty="0">
                <a:latin typeface="Century Gothic" panose="020B0502020202020204" pitchFamily="34" charset="0"/>
              </a:rPr>
              <a:t> function to cap outliers in specified numerical columns (revenue, </a:t>
            </a:r>
            <a:r>
              <a:rPr lang="en-US" sz="1300" dirty="0" err="1">
                <a:latin typeface="Century Gothic" panose="020B0502020202020204" pitchFamily="34" charset="0"/>
              </a:rPr>
              <a:t>occupancy_rate</a:t>
            </a:r>
            <a:r>
              <a:rPr lang="en-US" sz="1300" dirty="0">
                <a:latin typeface="Century Gothic" panose="020B0502020202020204" pitchFamily="34" charset="0"/>
              </a:rPr>
              <a:t>, </a:t>
            </a:r>
            <a:r>
              <a:rPr lang="en-US" sz="1300" dirty="0" err="1">
                <a:latin typeface="Century Gothic" panose="020B0502020202020204" pitchFamily="34" charset="0"/>
              </a:rPr>
              <a:t>rating_ave_pastYear</a:t>
            </a:r>
            <a:r>
              <a:rPr lang="en-US" sz="1300" dirty="0">
                <a:latin typeface="Century Gothic" panose="020B0502020202020204" pitchFamily="34" charset="0"/>
              </a:rPr>
              <a:t>, </a:t>
            </a:r>
            <a:r>
              <a:rPr lang="en-US" sz="1300" dirty="0" err="1">
                <a:latin typeface="Century Gothic" panose="020B0502020202020204" pitchFamily="34" charset="0"/>
              </a:rPr>
              <a:t>numReviews_pastYear</a:t>
            </a:r>
            <a:r>
              <a:rPr lang="en-US" sz="1300" dirty="0">
                <a:latin typeface="Century Gothic" panose="020B0502020202020204" pitchFamily="34" charset="0"/>
              </a:rPr>
              <a:t>, num_5_star_Rev_pastYear) based on the 1st and 99th percentiles.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300" dirty="0">
                <a:latin typeface="Century Gothic" panose="020B0502020202020204" pitchFamily="34" charset="0"/>
              </a:rPr>
              <a:t>Retains valuable data points (e.g., high-revenue properties), ensuring insights remain relevant.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400" dirty="0">
              <a:latin typeface="Lora" pitchFamily="2" charset="77"/>
            </a:endParaRPr>
          </a:p>
          <a:p>
            <a:pPr marL="0" indent="0">
              <a:buNone/>
            </a:pPr>
            <a:endParaRPr lang="en-US" sz="1400" dirty="0"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95B3E-1C2F-027F-1823-D222F41CF225}"/>
              </a:ext>
            </a:extLst>
          </p:cNvPr>
          <p:cNvSpPr txBox="1"/>
          <p:nvPr/>
        </p:nvSpPr>
        <p:spPr>
          <a:xfrm>
            <a:off x="493159" y="158730"/>
            <a:ext cx="477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Exploratory 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26509-8FB4-492C-83B9-DA80F93D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59" y="3251509"/>
            <a:ext cx="3615623" cy="25061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D47CBD-DB7D-E17A-A8B0-0FDFE6B52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3"/>
          <a:stretch/>
        </p:blipFill>
        <p:spPr bwMode="auto">
          <a:xfrm>
            <a:off x="493159" y="1100384"/>
            <a:ext cx="5620656" cy="196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2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852E05-577E-CB64-51EC-A6487699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1" y="1983780"/>
            <a:ext cx="3022838" cy="4214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E3E65-1851-2A56-5063-F21F004C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41" y="1983780"/>
            <a:ext cx="2549848" cy="45493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70F6F9-8C46-2AAD-0E48-59AE952C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735" y="1648631"/>
            <a:ext cx="2762929" cy="48844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4786D1-7635-21C7-8B5F-FEFF18BCC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266" y="1067192"/>
            <a:ext cx="3173623" cy="5465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C4E56-DC77-B716-9733-C214D736652D}"/>
              </a:ext>
            </a:extLst>
          </p:cNvPr>
          <p:cNvSpPr txBox="1"/>
          <p:nvPr/>
        </p:nvSpPr>
        <p:spPr>
          <a:xfrm>
            <a:off x="1047817" y="64270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Before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Winsorization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74DEF-7DB8-78B6-4AE7-BACC10A067EC}"/>
              </a:ext>
            </a:extLst>
          </p:cNvPr>
          <p:cNvSpPr txBox="1"/>
          <p:nvPr/>
        </p:nvSpPr>
        <p:spPr>
          <a:xfrm>
            <a:off x="6848041" y="642701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After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Winsorization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1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FA35-9C15-33D4-226A-C23720F2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23" y="342478"/>
            <a:ext cx="10515600" cy="4969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Clustering Analysis for Airbnb Data – Market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A8AE-676E-A40C-36F7-FEE6FA39E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23" y="984759"/>
            <a:ext cx="10515600" cy="1551025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Group Airbnb listings into distinct clusters based on features like pricing, availability, and host behavior to uncover patterns and actionable insights</a:t>
            </a:r>
            <a:endParaRPr lang="en-US" sz="1600" b="1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Source Sans Pro" panose="020B0503030403020204" pitchFamily="34" charset="0"/>
              </a:rPr>
              <a:t>Clustering with K-Means:</a:t>
            </a:r>
            <a:b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Applied the Elbow Method (using </a:t>
            </a:r>
            <a:r>
              <a:rPr lang="en-US" sz="16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KElbowVisualizer</a:t>
            </a:r>
            <a:r>
              <a:rPr lang="en-US" sz="1600" dirty="0">
                <a:latin typeface="Century Gothic" panose="020B0502020202020204" pitchFamily="34" charset="0"/>
                <a:ea typeface="Source Sans Pro" panose="020B0503030403020204" pitchFamily="34" charset="0"/>
              </a:rPr>
              <a:t>) to determine the optimal number of clusters based on distortion scores, then performed K-Means clustering with the identified cluster count.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58234-0B37-1434-926F-FDE32E9D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1" y="2994369"/>
            <a:ext cx="3885371" cy="2562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876AC-A91F-23FF-9256-F16C5144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012" y="3101767"/>
            <a:ext cx="3776788" cy="2244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772ED-8516-3627-D8D5-2E9F0B20754C}"/>
              </a:ext>
            </a:extLst>
          </p:cNvPr>
          <p:cNvSpPr txBox="1"/>
          <p:nvPr/>
        </p:nvSpPr>
        <p:spPr>
          <a:xfrm>
            <a:off x="8043990" y="2891453"/>
            <a:ext cx="3885369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General Observations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Cluster 1 (</a:t>
            </a:r>
            <a:r>
              <a:rPr lang="en-US" sz="1200" b="1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-Managed Listings):</a:t>
            </a:r>
          </a:p>
          <a:p>
            <a:pPr algn="l">
              <a:spcAft>
                <a:spcPts val="450"/>
              </a:spcAft>
            </a:pP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Most consistent performers in terms of availability, revenue, and ratings. Best combination of affordability, host quality, and guest satisfaction.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Cluster 3 (Luxury Listings):</a:t>
            </a:r>
          </a:p>
          <a:p>
            <a:pPr algn="l">
              <a:spcAft>
                <a:spcPts val="450"/>
              </a:spcAft>
            </a:pP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Focus on premium pricing but with limited occupancy and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involvement. Caters to a niche, high-spending audience.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Cluster 2 (High Availability, Non-</a:t>
            </a:r>
            <a:r>
              <a:rPr lang="en-US" sz="1200" b="1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):</a:t>
            </a:r>
          </a:p>
          <a:p>
            <a:pPr algn="l">
              <a:spcAft>
                <a:spcPts val="450"/>
              </a:spcAft>
            </a:pP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High availability but lacks the influence of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, resulting in moderate revenue.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Cluster 0 (Budget-Friendly):</a:t>
            </a:r>
          </a:p>
          <a:p>
            <a:pPr algn="l">
              <a:spcAft>
                <a:spcPts val="450"/>
              </a:spcAft>
            </a:pP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Affordable options with lower availability and ratings, targeting price-sensitive guests.</a:t>
            </a:r>
          </a:p>
          <a:p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552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C645D-562C-200A-893A-05D50059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38" y="677398"/>
            <a:ext cx="3641535" cy="24125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D64AE-C8C0-9744-AFDC-606620D63A95}"/>
              </a:ext>
            </a:extLst>
          </p:cNvPr>
          <p:cNvSpPr txBox="1"/>
          <p:nvPr/>
        </p:nvSpPr>
        <p:spPr>
          <a:xfrm>
            <a:off x="516835" y="3378487"/>
            <a:ext cx="29840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400" dirty="0"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Revenue tends to increase up till 60% occupancy rate, after which, revenue is not affected even if occupancy rate increases. This suggests that while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optimising</a:t>
            </a:r>
            <a:r>
              <a:rPr lang="en-US" sz="1400" dirty="0"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occupancy rate is critical, revenue maximization is driven by other factors as well, potentially the impact of </a:t>
            </a:r>
            <a:r>
              <a:rPr lang="en-US" sz="1400" dirty="0" err="1"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400" dirty="0"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status, amenities, pricing.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3B66-87ED-2CC7-9277-3FC9B49337D5}"/>
              </a:ext>
            </a:extLst>
          </p:cNvPr>
          <p:cNvSpPr txBox="1"/>
          <p:nvPr/>
        </p:nvSpPr>
        <p:spPr>
          <a:xfrm>
            <a:off x="516835" y="190323"/>
            <a:ext cx="924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Key Drivers for Revenue – Against each cluster using Feature Importance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56059-F89D-CDEC-9156-A393F31E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87" y="669802"/>
            <a:ext cx="5117279" cy="2711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2E9B6-5205-C3CB-77DE-033B54E3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575" y="669802"/>
            <a:ext cx="4518991" cy="245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F3F9D-4FAE-7D54-2C08-4D0817B76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712" y="3224552"/>
            <a:ext cx="4701845" cy="25545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03714-EF16-7E48-B992-B34E4E307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651" y="3125002"/>
            <a:ext cx="4888382" cy="26558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C61B56-1EA1-DE51-90E6-60D0E7DFE57A}"/>
              </a:ext>
            </a:extLst>
          </p:cNvPr>
          <p:cNvSpPr txBox="1"/>
          <p:nvPr/>
        </p:nvSpPr>
        <p:spPr>
          <a:xfrm>
            <a:off x="5207726" y="6017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FB82A-9449-382D-7F2A-C232B8799535}"/>
              </a:ext>
            </a:extLst>
          </p:cNvPr>
          <p:cNvSpPr txBox="1"/>
          <p:nvPr/>
        </p:nvSpPr>
        <p:spPr>
          <a:xfrm>
            <a:off x="3955312" y="5879124"/>
            <a:ext cx="7235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accent2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Results: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Since occupancy rate is the most impactful feature across the different revenue clusters, strategies should prioritize occupancy maximization, possibly through improved guest retention, superior reviews, or leveraging 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status.</a:t>
            </a:r>
            <a:endParaRPr lang="en-US" sz="14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7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F6125-A501-90C8-AD42-FAE3E676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28" y="540374"/>
            <a:ext cx="4661148" cy="2532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D516D-CD26-0F00-FA55-E4CD0A3B4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86" y="571152"/>
            <a:ext cx="4845991" cy="2632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D4034-14EA-92B4-3DE0-92D2A9E4B752}"/>
              </a:ext>
            </a:extLst>
          </p:cNvPr>
          <p:cNvSpPr txBox="1"/>
          <p:nvPr/>
        </p:nvSpPr>
        <p:spPr>
          <a:xfrm>
            <a:off x="6592186" y="3838352"/>
            <a:ext cx="5103628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chemeClr val="accent2">
                    <a:lumMod val="75000"/>
                  </a:schemeClr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Key Insights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Revenue Boost: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status leads to a substantial increase in revenue. Guests may perceive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as more reliable and trustworthy, driving higher bookings.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Improved Occupancy: 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Higher occupancy rates for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suggest that their properties are more consistently booked, possibly due to better reviews, trust signals, or enhanced host practices.</a:t>
            </a:r>
          </a:p>
          <a:p>
            <a:pPr algn="l">
              <a:spcAft>
                <a:spcPts val="450"/>
              </a:spcAft>
            </a:pPr>
            <a:r>
              <a:rPr lang="en-US" sz="1200" b="1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Statistical Significance: 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The t-tests confirm that these differences are not due to random variation but are indeed attributable to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status.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180F8-C66E-081A-8906-072B8C6EFFED}"/>
              </a:ext>
            </a:extLst>
          </p:cNvPr>
          <p:cNvSpPr txBox="1"/>
          <p:nvPr/>
        </p:nvSpPr>
        <p:spPr>
          <a:xfrm>
            <a:off x="607828" y="171042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H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ypothesis testing to verify the impact of super host status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772B4-6C3B-2513-D984-4D352C8C0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06" y="3327943"/>
            <a:ext cx="4157773" cy="1397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31A89-FBB6-3BB0-CD6A-5F18BD143A5E}"/>
              </a:ext>
            </a:extLst>
          </p:cNvPr>
          <p:cNvSpPr txBox="1"/>
          <p:nvPr/>
        </p:nvSpPr>
        <p:spPr>
          <a:xfrm>
            <a:off x="622005" y="4820608"/>
            <a:ext cx="5693735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  <a:ea typeface="Source Sans Pro" panose="020B0503030403020204" pitchFamily="34" charset="0"/>
              </a:rPr>
              <a:t>Observations: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Century Gothic" panose="020B0502020202020204" pitchFamily="34" charset="0"/>
                <a:ea typeface="Source Sans Pro" panose="020B0503030403020204" pitchFamily="34" charset="0"/>
              </a:rPr>
              <a:t>S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earn significantly more revenue on average compared to Non-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. The difference of approximately $838.81 suggests that attaining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status positively impacts revenue.</a:t>
            </a:r>
            <a:endParaRPr lang="en-US" sz="1200" dirty="0">
              <a:latin typeface="Century Gothic" panose="020B0502020202020204" pitchFamily="34" charset="0"/>
              <a:ea typeface="Source Sans Pro" panose="020B0503030403020204" pitchFamily="34" charset="0"/>
            </a:endParaRPr>
          </a:p>
          <a:p>
            <a:pPr marL="171450" indent="-1714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have a higher average occupancy rate, indicating better booking performance. The difference of 3.54 percentage points highlights that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properties are more attractive to guests.</a:t>
            </a:r>
          </a:p>
          <a:p>
            <a:pPr marL="171450" indent="-1714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The p-value of 0.0000 for both tests indicates that the differences in revenue and occupancy rates between 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and Non-</a:t>
            </a:r>
            <a:r>
              <a:rPr lang="en-US" sz="1200" b="0" i="0" dirty="0" err="1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Superhosts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Century Gothic" panose="020B0502020202020204" pitchFamily="34" charset="0"/>
                <a:ea typeface="Source Sans Pro" panose="020B0503030403020204" pitchFamily="34" charset="0"/>
              </a:rPr>
              <a:t> are statistically significant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1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2731</Words>
  <Application>Microsoft Macintosh PowerPoint</Application>
  <PresentationFormat>Widescreen</PresentationFormat>
  <Paragraphs>192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Century Gothic</vt:lpstr>
      <vt:lpstr>Comic Sans MS</vt:lpstr>
      <vt:lpstr>Lora</vt:lpstr>
      <vt:lpstr>Source Sans Pro</vt:lpstr>
      <vt:lpstr>Office Theme</vt:lpstr>
      <vt:lpstr>Airbnb Revenue Maximization</vt:lpstr>
      <vt:lpstr>Business Problem</vt:lpstr>
      <vt:lpstr>Data source description</vt:lpstr>
      <vt:lpstr>Dataset Summary</vt:lpstr>
      <vt:lpstr>Pre-processing </vt:lpstr>
      <vt:lpstr>PowerPoint Presentation</vt:lpstr>
      <vt:lpstr>Clustering Analysis for Airbnb Data – Market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Vimala Shravani Dodda</dc:creator>
  <cp:lastModifiedBy>Ramya Chowdary Polineni</cp:lastModifiedBy>
  <cp:revision>7</cp:revision>
  <dcterms:created xsi:type="dcterms:W3CDTF">2024-12-07T18:11:45Z</dcterms:created>
  <dcterms:modified xsi:type="dcterms:W3CDTF">2025-05-23T02:38:50Z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2025-05-23T02:38:08Z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eae7f39b-32a9-4f5e-aca6-8d98ecb43432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50, 3, 0, 1</vt:lpwstr>
  </property>
</Properties>
</file>